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roxima Nova" panose="02000506030000020004" pitchFamily="50" charset="0"/>
      <p:regular r:id="rId12"/>
      <p:bold r:id="rId13"/>
      <p:italic r:id="rId14"/>
      <p:boldItalic r:id="rId15"/>
    </p:embeddedFont>
    <p:embeddedFont>
      <p:font typeface="Proxima Nova Medium" panose="02000506030000020004" pitchFamily="50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White" initials="EW" lastIdx="2" clrIdx="0">
    <p:extLst>
      <p:ext uri="{19B8F6BF-5375-455C-9EA6-DF929625EA0E}">
        <p15:presenceInfo xmlns:p15="http://schemas.microsoft.com/office/powerpoint/2012/main" userId="S-1-5-21-3516884288-2819916808-3028616173-53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851"/>
    <a:srgbClr val="D0D0D0"/>
    <a:srgbClr val="FFBF00"/>
    <a:srgbClr val="646464"/>
    <a:srgbClr val="1A3C29"/>
    <a:srgbClr val="00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7489" autoAdjust="0"/>
  </p:normalViewPr>
  <p:slideViewPr>
    <p:cSldViewPr snapToGrid="0" snapToObjects="1" showGuides="1">
      <p:cViewPr varScale="1">
        <p:scale>
          <a:sx n="73" d="100"/>
          <a:sy n="73" d="100"/>
        </p:scale>
        <p:origin x="54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7FA5-3E3C-EB4C-8C88-FFCBD03F98F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573E-3C8B-8948-99D2-0D56C597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solidFill>
          <a:srgbClr val="022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" y="990939"/>
            <a:ext cx="2654266" cy="111430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07ABF-27E7-CC45-A9AC-620E2088A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5894034">
            <a:off x="6620592" y="1471712"/>
            <a:ext cx="8131439" cy="4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10" y="5781684"/>
            <a:ext cx="2905190" cy="508408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02285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99238" y="1498600"/>
            <a:ext cx="4695825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654E-D69B-B643-9169-B064052ED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latin typeface="Proxima Nova" panose="02000506030000020004" pitchFamily="50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6F99-36D7-594D-A6C6-B8E58D2A5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7775"/>
          </a:xfrm>
        </p:spPr>
        <p:txBody>
          <a:bodyPr/>
          <a:lstStyle>
            <a:lvl1pPr>
              <a:defRPr b="0" i="0">
                <a:latin typeface="Proxima Nova Medium" panose="02000506030000020004" pitchFamily="2" charset="0"/>
              </a:defRPr>
            </a:lvl1pPr>
            <a:lvl2pPr>
              <a:defRPr b="0" i="0">
                <a:latin typeface="Proxima Nova Medium" panose="02000506030000020004" pitchFamily="2" charset="0"/>
              </a:defRPr>
            </a:lvl2pPr>
            <a:lvl3pPr>
              <a:defRPr b="0" i="0">
                <a:latin typeface="Proxima Nova Medium" panose="02000506030000020004" pitchFamily="2" charset="0"/>
              </a:defRPr>
            </a:lvl3pPr>
            <a:lvl4pPr>
              <a:defRPr b="0" i="0">
                <a:latin typeface="Proxima Nova Medium" panose="02000506030000020004" pitchFamily="2" charset="0"/>
              </a:defRPr>
            </a:lvl4pPr>
            <a:lvl5pPr>
              <a:defRPr b="0" i="0"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5E7C1-BD3A-8B47-842A-CF5C694F4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roxima Nova Medium" panose="02000506030000020004" pitchFamily="2" charset="0"/>
              </a:defRPr>
            </a:lvl1pPr>
            <a:lvl2pPr>
              <a:defRPr b="0" i="0">
                <a:latin typeface="Proxima Nova Medium" panose="02000506030000020004" pitchFamily="2" charset="0"/>
              </a:defRPr>
            </a:lvl2pPr>
            <a:lvl3pPr>
              <a:defRPr b="0" i="0">
                <a:latin typeface="Proxima Nova Medium" panose="02000506030000020004" pitchFamily="2" charset="0"/>
              </a:defRPr>
            </a:lvl3pPr>
            <a:lvl4pPr>
              <a:defRPr b="0" i="0">
                <a:latin typeface="Proxima Nova Medium" panose="02000506030000020004" pitchFamily="2" charset="0"/>
              </a:defRPr>
            </a:lvl4pPr>
            <a:lvl5pPr>
              <a:defRPr b="0" i="0"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62B2-1DB5-6C4E-BC54-56BB980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940E-9CEA-504B-8E02-1E8566D7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Proxima Nova Medium" panose="02000506030000020004" pitchFamily="2" charset="0"/>
              </a:defRPr>
            </a:lvl1pPr>
            <a:lvl2pPr>
              <a:defRPr sz="2800" b="0" i="0">
                <a:latin typeface="Proxima Nova Medium" panose="02000506030000020004" pitchFamily="2" charset="0"/>
              </a:defRPr>
            </a:lvl2pPr>
            <a:lvl3pPr>
              <a:defRPr sz="2400" b="0" i="0">
                <a:latin typeface="Proxima Nova Medium" panose="02000506030000020004" pitchFamily="2" charset="0"/>
              </a:defRPr>
            </a:lvl3pPr>
            <a:lvl4pPr>
              <a:defRPr sz="2000" b="0" i="0">
                <a:latin typeface="Proxima Nova Medium" panose="02000506030000020004" pitchFamily="2" charset="0"/>
              </a:defRPr>
            </a:lvl4pPr>
            <a:lvl5pPr>
              <a:defRPr sz="2000" b="0" i="0">
                <a:latin typeface="Proxima Nova Medium" panose="02000506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270DE-9311-474C-A0BA-0A65618FC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9067"/>
          </a:xfrm>
        </p:spPr>
        <p:txBody>
          <a:bodyPr/>
          <a:lstStyle>
            <a:lvl1pPr marL="0" indent="0">
              <a:buNone/>
              <a:defRPr sz="1600" b="0" i="0">
                <a:latin typeface="Proxima Nova Medium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29D7-F263-954D-B0DA-BA1D93DF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7A360-837B-4649-B87B-6B71BAAF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791EA-26A4-D342-A61B-0551F415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5200"/>
          </a:xfrm>
        </p:spPr>
        <p:txBody>
          <a:bodyPr/>
          <a:lstStyle>
            <a:lvl1pPr marL="0" indent="0">
              <a:buNone/>
              <a:defRPr sz="1600" b="0" i="0">
                <a:latin typeface="Proxima Nova Medium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7"/>
            <a:ext cx="12192000" cy="6868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80994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5852510"/>
            <a:ext cx="2749550" cy="3577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FFBF00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13"/>
          <p:cNvSpPr>
            <a:spLocks noGrp="1"/>
          </p:cNvSpPr>
          <p:nvPr>
            <p:ph type="chart" sz="quarter" idx="12" hasCustomPrompt="1"/>
          </p:nvPr>
        </p:nvSpPr>
        <p:spPr>
          <a:xfrm>
            <a:off x="6540500" y="1498600"/>
            <a:ext cx="4965700" cy="4660900"/>
          </a:xfrm>
        </p:spPr>
        <p:txBody>
          <a:bodyPr/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icon to add a chart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4260850" y="-11517"/>
            <a:ext cx="3733800" cy="3139321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transparency and the image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transparency,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select and move the transparency. Then right click on the picture and select “Change Picture.”</a:t>
            </a:r>
          </a:p>
        </p:txBody>
      </p:sp>
    </p:spTree>
    <p:extLst>
      <p:ext uri="{BB962C8B-B14F-4D97-AF65-F5344CB8AC3E}">
        <p14:creationId xmlns:p14="http://schemas.microsoft.com/office/powerpoint/2010/main" val="326074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2716"/>
          <a:stretch/>
        </p:blipFill>
        <p:spPr>
          <a:xfrm>
            <a:off x="4116404" y="0"/>
            <a:ext cx="8075596" cy="68622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E687A-EA71-304B-9C07-A1E072BCC6CD}"/>
              </a:ext>
            </a:extLst>
          </p:cNvPr>
          <p:cNvSpPr/>
          <p:nvPr userDrawn="1"/>
        </p:nvSpPr>
        <p:spPr>
          <a:xfrm>
            <a:off x="0" y="0"/>
            <a:ext cx="8501743" cy="6858000"/>
          </a:xfrm>
          <a:prstGeom prst="rect">
            <a:avLst/>
          </a:prstGeom>
          <a:gradFill>
            <a:gsLst>
              <a:gs pos="15000">
                <a:srgbClr val="022851">
                  <a:alpha val="31000"/>
                </a:srgbClr>
              </a:gs>
              <a:gs pos="0">
                <a:schemeClr val="bg1">
                  <a:alpha val="0"/>
                </a:schemeClr>
              </a:gs>
              <a:gs pos="35000">
                <a:srgbClr val="022851"/>
              </a:gs>
              <a:gs pos="100000">
                <a:srgbClr val="02285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865588"/>
            <a:ext cx="2779183" cy="361568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363475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6A8E6-614C-8E43-A4B2-6109FDBCB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9"/>
          <a:stretch/>
        </p:blipFill>
        <p:spPr>
          <a:xfrm>
            <a:off x="2319690" y="-4097"/>
            <a:ext cx="9865893" cy="686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92BCB1-172E-0F46-807C-FDCC5E0A9D19}"/>
              </a:ext>
            </a:extLst>
          </p:cNvPr>
          <p:cNvSpPr/>
          <p:nvPr userDrawn="1"/>
        </p:nvSpPr>
        <p:spPr>
          <a:xfrm>
            <a:off x="0" y="0"/>
            <a:ext cx="7406243" cy="6858000"/>
          </a:xfrm>
          <a:prstGeom prst="rect">
            <a:avLst/>
          </a:prstGeom>
          <a:gradFill>
            <a:gsLst>
              <a:gs pos="17000">
                <a:srgbClr val="FFBF00">
                  <a:alpha val="83000"/>
                </a:srgbClr>
              </a:gs>
              <a:gs pos="3000">
                <a:schemeClr val="bg1">
                  <a:alpha val="0"/>
                </a:schemeClr>
              </a:gs>
              <a:gs pos="33000">
                <a:srgbClr val="FFBF00"/>
              </a:gs>
              <a:gs pos="100000">
                <a:srgbClr val="FFB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249826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0"/>
          <a:stretch/>
        </p:blipFill>
        <p:spPr>
          <a:xfrm>
            <a:off x="1681213" y="0"/>
            <a:ext cx="10510787" cy="686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BD2022-5E7A-1B43-92D0-6B72E9AD6A7D}"/>
              </a:ext>
            </a:extLst>
          </p:cNvPr>
          <p:cNvSpPr/>
          <p:nvPr userDrawn="1"/>
        </p:nvSpPr>
        <p:spPr>
          <a:xfrm>
            <a:off x="0" y="0"/>
            <a:ext cx="8338457" cy="6858000"/>
          </a:xfrm>
          <a:prstGeom prst="rect">
            <a:avLst/>
          </a:prstGeom>
          <a:gradFill>
            <a:gsLst>
              <a:gs pos="16000">
                <a:schemeClr val="bg1">
                  <a:alpha val="76000"/>
                </a:schemeClr>
              </a:gs>
              <a:gs pos="3000">
                <a:schemeClr val="bg1">
                  <a:alpha val="0"/>
                </a:schemeClr>
              </a:gs>
              <a:gs pos="2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4E23D-BEB5-F146-820D-00071A5E0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30" y="5855891"/>
            <a:ext cx="2744299" cy="354103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234253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9A41D-C916-1444-9B6B-C6F9437A2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-123" r="15600" b="123"/>
          <a:stretch/>
        </p:blipFill>
        <p:spPr>
          <a:xfrm>
            <a:off x="2289658" y="-11517"/>
            <a:ext cx="991080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632003-BA99-4543-A434-9FDBA834885C}"/>
              </a:ext>
            </a:extLst>
          </p:cNvPr>
          <p:cNvSpPr/>
          <p:nvPr userDrawn="1"/>
        </p:nvSpPr>
        <p:spPr>
          <a:xfrm>
            <a:off x="0" y="0"/>
            <a:ext cx="7849590" cy="6858000"/>
          </a:xfrm>
          <a:prstGeom prst="rect">
            <a:avLst/>
          </a:prstGeom>
          <a:gradFill>
            <a:gsLst>
              <a:gs pos="16000">
                <a:schemeClr val="bg1">
                  <a:lumMod val="65000"/>
                  <a:alpha val="63000"/>
                </a:schemeClr>
              </a:gs>
              <a:gs pos="3000">
                <a:schemeClr val="bg1">
                  <a:alpha val="0"/>
                </a:schemeClr>
              </a:gs>
              <a:gs pos="31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2285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1511E53-45A7-5F4B-BEB4-C70F20BC3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1359" y="4427344"/>
            <a:ext cx="5567270" cy="651548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5149C-5938-994D-BAD1-3BC76389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359" y="2125362"/>
            <a:ext cx="5567270" cy="199050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2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(thank you)</a:t>
            </a:r>
            <a:br>
              <a:rPr lang="en-US" dirty="0"/>
            </a:br>
            <a:r>
              <a:rPr lang="en-US" dirty="0"/>
              <a:t>ending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0CDC4-16FD-9141-A3BA-464D1C435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917" y="5584923"/>
            <a:ext cx="4316322" cy="556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07ABF-27E7-CC45-A9AC-620E2088A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4559850">
            <a:off x="-1754635" y="806408"/>
            <a:ext cx="8131439" cy="4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0475" y="990939"/>
            <a:ext cx="1957265" cy="1114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E7C7F-F990-944B-93D7-8DE0957D9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3000"/>
          </a:blip>
          <a:srcRect l="8639" t="10010" r="12731" b="10680"/>
          <a:stretch/>
        </p:blipFill>
        <p:spPr>
          <a:xfrm rot="5849156">
            <a:off x="6703280" y="1396255"/>
            <a:ext cx="8069256" cy="4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5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149C-5938-994D-BAD1-3BC76389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39" y="2172877"/>
            <a:ext cx="10515600" cy="1079182"/>
          </a:xfrm>
        </p:spPr>
        <p:txBody>
          <a:bodyPr anchor="b">
            <a:normAutofit/>
          </a:bodyPr>
          <a:lstStyle>
            <a:lvl1pPr algn="ctr">
              <a:defRPr sz="4400"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(thank you)</a:t>
            </a:r>
            <a:br>
              <a:rPr lang="en-US" dirty="0"/>
            </a:br>
            <a:r>
              <a:rPr lang="en-US" dirty="0"/>
              <a:t>ending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511E53-45A7-5F4B-BEB4-C70F20BC3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29000"/>
            <a:ext cx="12192000" cy="70087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2285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E7DA2-5364-2840-AFD4-274175F9C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839" y="5332652"/>
            <a:ext cx="4316322" cy="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" y="990939"/>
            <a:ext cx="2654265" cy="1114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02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E7C7F-F990-944B-93D7-8DE0957D9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3000"/>
          </a:blip>
          <a:srcRect l="8639" t="10010" r="12731" b="10680"/>
          <a:stretch/>
        </p:blipFill>
        <p:spPr>
          <a:xfrm rot="5849156">
            <a:off x="6703280" y="1396255"/>
            <a:ext cx="8069256" cy="4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" y="19250"/>
            <a:ext cx="12097077" cy="6814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632003-BA99-4543-A434-9FDBA834885C}"/>
              </a:ext>
            </a:extLst>
          </p:cNvPr>
          <p:cNvSpPr/>
          <p:nvPr userDrawn="1"/>
        </p:nvSpPr>
        <p:spPr>
          <a:xfrm>
            <a:off x="0" y="-4813"/>
            <a:ext cx="7480300" cy="6858000"/>
          </a:xfrm>
          <a:prstGeom prst="rect">
            <a:avLst/>
          </a:prstGeom>
          <a:gradFill>
            <a:gsLst>
              <a:gs pos="16000">
                <a:srgbClr val="022751">
                  <a:lumMod val="65000"/>
                  <a:alpha val="80000"/>
                </a:srgbClr>
              </a:gs>
              <a:gs pos="3000">
                <a:srgbClr val="022751">
                  <a:alpha val="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53" y="2173371"/>
            <a:ext cx="4371438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153" y="4880530"/>
            <a:ext cx="4371438" cy="1655762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5E24E-43CC-C548-9D9B-E9D17CCCD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694" y="1111250"/>
            <a:ext cx="3821643" cy="4931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39134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0"/>
            <a:ext cx="12192000" cy="1261532"/>
          </a:xfrm>
          <a:prstGeom prst="rect">
            <a:avLst/>
          </a:prstGeom>
          <a:solidFill>
            <a:srgbClr val="02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4"/>
            <a:ext cx="2809463" cy="15243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2"/>
            <a:ext cx="12192000" cy="0"/>
          </a:xfrm>
          <a:prstGeom prst="line">
            <a:avLst/>
          </a:prstGeom>
          <a:ln w="57150">
            <a:solidFill>
              <a:srgbClr val="FFB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5625" y="200683"/>
            <a:ext cx="1496599" cy="8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/>
          <a:p>
            <a:r>
              <a:rPr lang="en-US" dirty="0"/>
              <a:t>Click to edit add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1"/>
            <a:ext cx="12192000" cy="1261532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3"/>
            <a:ext cx="2809463" cy="1524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5625" y="218862"/>
            <a:ext cx="1503750" cy="8561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3"/>
            <a:ext cx="12192000" cy="0"/>
          </a:xfrm>
          <a:prstGeom prst="line">
            <a:avLst/>
          </a:prstGeom>
          <a:ln w="57150">
            <a:solidFill>
              <a:srgbClr val="02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en-US" dirty="0"/>
              <a:t>Click to edit add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0"/>
            <a:ext cx="12192000" cy="126153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4"/>
            <a:ext cx="2809463" cy="1524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311" y="321684"/>
            <a:ext cx="3654490" cy="6395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2"/>
            <a:ext cx="12192000" cy="0"/>
          </a:xfrm>
          <a:prstGeom prst="line">
            <a:avLst/>
          </a:prstGeom>
          <a:ln w="57150">
            <a:solidFill>
              <a:srgbClr val="FFB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5852510"/>
            <a:ext cx="2749550" cy="357713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FFBF00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2" hasCustomPrompt="1"/>
          </p:nvPr>
        </p:nvSpPr>
        <p:spPr>
          <a:xfrm>
            <a:off x="6540500" y="1498600"/>
            <a:ext cx="4965700" cy="4660900"/>
          </a:xfrm>
        </p:spPr>
        <p:txBody>
          <a:bodyPr/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icon to add a chart</a:t>
            </a:r>
          </a:p>
        </p:txBody>
      </p:sp>
    </p:spTree>
    <p:extLst>
      <p:ext uri="{BB962C8B-B14F-4D97-AF65-F5344CB8AC3E}">
        <p14:creationId xmlns:p14="http://schemas.microsoft.com/office/powerpoint/2010/main" val="28055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02285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599767" y="1498600"/>
            <a:ext cx="4694766" cy="4660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53127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3FEFD-0B1A-1549-893C-465C7542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97" r:id="rId3"/>
    <p:sldLayoutId id="2147483709" r:id="rId4"/>
    <p:sldLayoutId id="2147483680" r:id="rId5"/>
    <p:sldLayoutId id="2147483710" r:id="rId6"/>
    <p:sldLayoutId id="2147483711" r:id="rId7"/>
    <p:sldLayoutId id="2147483660" r:id="rId8"/>
    <p:sldLayoutId id="2147483651" r:id="rId9"/>
    <p:sldLayoutId id="2147483673" r:id="rId10"/>
    <p:sldLayoutId id="2147483652" r:id="rId11"/>
    <p:sldLayoutId id="2147483656" r:id="rId12"/>
    <p:sldLayoutId id="2147483657" r:id="rId13"/>
    <p:sldLayoutId id="2147483713" r:id="rId14"/>
    <p:sldLayoutId id="2147483704" r:id="rId15"/>
    <p:sldLayoutId id="2147483705" r:id="rId16"/>
    <p:sldLayoutId id="2147483706" r:id="rId17"/>
    <p:sldLayoutId id="2147483712" r:id="rId18"/>
    <p:sldLayoutId id="2147483671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cationsguide.ucdavis.edu/brand-guide/font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97063-B5AB-4734-93B7-6EF0A5E9F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94BDC4-79DC-4227-B8A2-3DEC2DFC9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Biophysics Graduate Group</a:t>
            </a:r>
          </a:p>
        </p:txBody>
      </p:sp>
    </p:spTree>
    <p:extLst>
      <p:ext uri="{BB962C8B-B14F-4D97-AF65-F5344CB8AC3E}">
        <p14:creationId xmlns:p14="http://schemas.microsoft.com/office/powerpoint/2010/main" val="317077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BBB5-401F-4900-A6EB-1106353B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50118-F4FE-4963-BD12-BF3BFA2008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F4A2C-E774-4F8B-9DB0-79E85EFB9D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E3BA-F7A4-454A-92CA-0A51DB4D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AA165-8FC9-4EB3-8DA2-01B601C5D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F9D9B-7C4D-4809-BD0C-291CB4C75F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instructions: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5625" y="3164279"/>
            <a:ext cx="10904063" cy="2736850"/>
          </a:xfrm>
        </p:spPr>
        <p:txBody>
          <a:bodyPr>
            <a:noAutofit/>
          </a:bodyPr>
          <a:lstStyle/>
          <a:p>
            <a:r>
              <a:rPr lang="en-US" sz="2200" dirty="0"/>
              <a:t>Before creating your presentation, save this template to your computer as a PowerPoint file.</a:t>
            </a:r>
          </a:p>
          <a:p>
            <a:r>
              <a:rPr lang="en-US" sz="2200" dirty="0"/>
              <a:t>This template has a number of layout styles. To see them, go to the “Insert” tab and select the drop-down arrow next to “New Slide.”</a:t>
            </a:r>
          </a:p>
          <a:p>
            <a:r>
              <a:rPr lang="en-US" sz="2200" dirty="0"/>
              <a:t>This template uses the official UC Davis </a:t>
            </a:r>
            <a:r>
              <a:rPr lang="en-US" sz="2200" dirty="0" err="1"/>
              <a:t>Proxima</a:t>
            </a:r>
            <a:r>
              <a:rPr lang="en-US" sz="2200" dirty="0"/>
              <a:t> Nova font. You can download a license </a:t>
            </a:r>
            <a:r>
              <a:rPr lang="en-US" sz="2200"/>
              <a:t>by right-clicking </a:t>
            </a:r>
            <a:r>
              <a:rPr lang="en-US" sz="2200" dirty="0">
                <a:hlinkClick r:id="rId2"/>
              </a:rPr>
              <a:t>here</a:t>
            </a:r>
            <a:r>
              <a:rPr lang="en-US" sz="2200" dirty="0"/>
              <a:t>, or substitute with Arial.</a:t>
            </a:r>
          </a:p>
          <a:p>
            <a:r>
              <a:rPr lang="en-US" sz="2200" dirty="0"/>
              <a:t>Layouts with pictures can be changed by going to the “View” tab and selecting “Slide Master.”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212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22751"/>
      </a:dk1>
      <a:lt1>
        <a:srgbClr val="FFFFFF"/>
      </a:lt1>
      <a:dk2>
        <a:srgbClr val="FFBF00"/>
      </a:dk2>
      <a:lt2>
        <a:srgbClr val="B2B2B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_PowerPointTemplate_2022" id="{1EF6FB31-6A19-4966-975F-DC74BCA50B32}" vid="{9930DEDA-2392-4A98-BE75-ADFBF18D5B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CBS_PowerPointTemplate_2022 (1)</Template>
  <TotalTime>23</TotalTime>
  <Words>98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Proxima Nova</vt:lpstr>
      <vt:lpstr>Arial</vt:lpstr>
      <vt:lpstr>Proxima Nova Medium</vt:lpstr>
      <vt:lpstr>Office Theme</vt:lpstr>
      <vt:lpstr>PowerPoint Presentation</vt:lpstr>
      <vt:lpstr>PowerPoint Presentation</vt:lpstr>
      <vt:lpstr>PowerPoint Presentation</vt:lpstr>
      <vt:lpstr>Template instructions: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Najwa Marrush</dc:creator>
  <cp:lastModifiedBy>Najwa Marrush</cp:lastModifiedBy>
  <cp:revision>2</cp:revision>
  <dcterms:created xsi:type="dcterms:W3CDTF">2022-04-28T22:08:55Z</dcterms:created>
  <dcterms:modified xsi:type="dcterms:W3CDTF">2022-05-05T21:01:28Z</dcterms:modified>
</cp:coreProperties>
</file>